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 Extra Bold" panose="020B0604020202020204" charset="0"/>
      <p:regular r:id="rId12"/>
    </p:embeddedFont>
    <p:embeddedFont>
      <p:font typeface="Overpass Light" panose="020B0604020202020204" charset="0"/>
      <p:regular r:id="rId13"/>
    </p:embeddedFont>
    <p:embeddedFont>
      <p:font typeface="Tenor Sans" panose="020B0604020202020204" charset="0"/>
      <p:regular r:id="rId14"/>
    </p:embeddedFont>
    <p:embeddedFont>
      <p:font typeface="Open Sans Light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verpass Light Bold" panose="020B0604020202020204" charset="0"/>
      <p:regular r:id="rId20"/>
    </p:embeddedFont>
    <p:embeddedFont>
      <p:font typeface="Agrandir Tight Medium" panose="020B0604020202020204" charset="0"/>
      <p:regular r:id="rId21"/>
    </p:embeddedFont>
    <p:embeddedFont>
      <p:font typeface="Agrandir Narrow Medium" panose="020B0604020202020204" charset="0"/>
      <p:regular r:id="rId22"/>
    </p:embeddedFont>
    <p:embeddedFont>
      <p:font typeface="Open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838123-9069-4DC2-9228-3EB18933863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5B2D9C4-D025-4776-8F91-8427F7C4EBF0}">
      <dgm:prSet phldrT="[نص]" phldr="1"/>
      <dgm:spPr/>
      <dgm:t>
        <a:bodyPr/>
        <a:lstStyle/>
        <a:p>
          <a:endParaRPr lang="en-GB" dirty="0"/>
        </a:p>
      </dgm:t>
    </dgm:pt>
    <dgm:pt modelId="{AAFB6ED2-F630-453F-9596-F043ED3AB8E3}" type="parTrans" cxnId="{DFFCA379-4703-4D7A-9D58-210B874C9D4B}">
      <dgm:prSet/>
      <dgm:spPr/>
      <dgm:t>
        <a:bodyPr/>
        <a:lstStyle/>
        <a:p>
          <a:endParaRPr lang="en-GB"/>
        </a:p>
      </dgm:t>
    </dgm:pt>
    <dgm:pt modelId="{F0ADC265-7015-44A8-8C6C-D9A6C1297DA7}" type="sibTrans" cxnId="{DFFCA379-4703-4D7A-9D58-210B874C9D4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p="http://schemas.openxmlformats.org/presentationml/2006/main"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E0FCA421-A09C-41BA-899E-C3E7F0FB69FA}" type="pres">
      <dgm:prSet presAssocID="{AB838123-9069-4DC2-9228-3EB189338638}" presName="Name0" presStyleCnt="0">
        <dgm:presLayoutVars>
          <dgm:chMax val="7"/>
          <dgm:chPref val="7"/>
          <dgm:dir/>
        </dgm:presLayoutVars>
      </dgm:prSet>
      <dgm:spPr/>
    </dgm:pt>
    <dgm:pt modelId="{4A0A21CB-0918-4282-8352-64F621DBBB42}" type="pres">
      <dgm:prSet presAssocID="{AB838123-9069-4DC2-9228-3EB189338638}" presName="Name1" presStyleCnt="0"/>
      <dgm:spPr/>
    </dgm:pt>
    <dgm:pt modelId="{6E5AC3A4-FE2D-47C9-9904-2F9087B93827}" type="pres">
      <dgm:prSet presAssocID="{F0ADC265-7015-44A8-8C6C-D9A6C1297DA7}" presName="picture_1" presStyleCnt="0"/>
      <dgm:spPr/>
    </dgm:pt>
    <dgm:pt modelId="{25951787-7721-48B4-AE71-3EC430013CAA}" type="pres">
      <dgm:prSet presAssocID="{F0ADC265-7015-44A8-8C6C-D9A6C1297DA7}" presName="pictureRepeatNode" presStyleLbl="alignImgPlace1" presStyleIdx="0" presStyleCnt="1" custScaleX="200000" custScaleY="189407" custLinFactNeighborX="3577" custLinFactNeighborY="5030"/>
      <dgm:spPr/>
      <dgm:t>
        <a:bodyPr/>
        <a:lstStyle/>
        <a:p>
          <a:endParaRPr lang="en-GB"/>
        </a:p>
      </dgm:t>
    </dgm:pt>
    <dgm:pt modelId="{209B7930-50A5-4BEC-90B2-7B6527BDFC9B}" type="pres">
      <dgm:prSet presAssocID="{A5B2D9C4-D025-4776-8F91-8427F7C4EBF0}" presName="text_1" presStyleLbl="node1" presStyleIdx="0" presStyleCnt="0" custScaleX="312500" custScaleY="60606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59148A1-1CC1-44A6-A4B6-77DC3188CAAA}" type="presOf" srcId="{A5B2D9C4-D025-4776-8F91-8427F7C4EBF0}" destId="{209B7930-50A5-4BEC-90B2-7B6527BDFC9B}" srcOrd="0" destOrd="0" presId="urn:microsoft.com/office/officeart/2008/layout/CircularPictureCallout"/>
    <dgm:cxn modelId="{D4291689-3ACF-4EF2-8E63-3AFDF5940B2B}" type="presOf" srcId="{AB838123-9069-4DC2-9228-3EB189338638}" destId="{E0FCA421-A09C-41BA-899E-C3E7F0FB69FA}" srcOrd="0" destOrd="0" presId="urn:microsoft.com/office/officeart/2008/layout/CircularPictureCallout"/>
    <dgm:cxn modelId="{DFFCA379-4703-4D7A-9D58-210B874C9D4B}" srcId="{AB838123-9069-4DC2-9228-3EB189338638}" destId="{A5B2D9C4-D025-4776-8F91-8427F7C4EBF0}" srcOrd="0" destOrd="0" parTransId="{AAFB6ED2-F630-453F-9596-F043ED3AB8E3}" sibTransId="{F0ADC265-7015-44A8-8C6C-D9A6C1297DA7}"/>
    <dgm:cxn modelId="{3771FDF4-DA04-4F1C-BB2B-EC77015FEA9B}" type="presOf" srcId="{F0ADC265-7015-44A8-8C6C-D9A6C1297DA7}" destId="{25951787-7721-48B4-AE71-3EC430013CAA}" srcOrd="0" destOrd="0" presId="urn:microsoft.com/office/officeart/2008/layout/CircularPictureCallout"/>
    <dgm:cxn modelId="{0D190B85-23AD-4C9A-A48D-8EC8D2A115B9}" type="presParOf" srcId="{E0FCA421-A09C-41BA-899E-C3E7F0FB69FA}" destId="{4A0A21CB-0918-4282-8352-64F621DBBB42}" srcOrd="0" destOrd="0" presId="urn:microsoft.com/office/officeart/2008/layout/CircularPictureCallout"/>
    <dgm:cxn modelId="{95A50E60-A179-445F-960C-FDAE972D64B8}" type="presParOf" srcId="{4A0A21CB-0918-4282-8352-64F621DBBB42}" destId="{6E5AC3A4-FE2D-47C9-9904-2F9087B93827}" srcOrd="0" destOrd="0" presId="urn:microsoft.com/office/officeart/2008/layout/CircularPictureCallout"/>
    <dgm:cxn modelId="{FA8A8825-075D-4529-B59D-3AD558971D41}" type="presParOf" srcId="{6E5AC3A4-FE2D-47C9-9904-2F9087B93827}" destId="{25951787-7721-48B4-AE71-3EC430013CAA}" srcOrd="0" destOrd="0" presId="urn:microsoft.com/office/officeart/2008/layout/CircularPictureCallout"/>
    <dgm:cxn modelId="{2450FA5E-D81A-48A4-A1CF-C6470D15477B}" type="presParOf" srcId="{4A0A21CB-0918-4282-8352-64F621DBBB42}" destId="{209B7930-50A5-4BEC-90B2-7B6527BDFC9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495669" cy="10287000"/>
          </a:xfrm>
          <a:prstGeom prst="rect">
            <a:avLst/>
          </a:prstGeom>
          <a:solidFill>
            <a:srgbClr val="03989E"/>
          </a:solidFill>
        </p:spPr>
      </p:sp>
      <p:sp>
        <p:nvSpPr>
          <p:cNvPr id="3" name="AutoShape 3"/>
          <p:cNvSpPr/>
          <p:nvPr/>
        </p:nvSpPr>
        <p:spPr>
          <a:xfrm>
            <a:off x="13338623" y="9032682"/>
            <a:ext cx="4949377" cy="9525"/>
          </a:xfrm>
          <a:prstGeom prst="rect">
            <a:avLst/>
          </a:prstGeom>
          <a:solidFill>
            <a:srgbClr val="03989E"/>
          </a:solidFill>
        </p:spPr>
      </p:sp>
      <p:sp>
        <p:nvSpPr>
          <p:cNvPr id="4" name="TextBox 4"/>
          <p:cNvSpPr txBox="1"/>
          <p:nvPr/>
        </p:nvSpPr>
        <p:spPr>
          <a:xfrm>
            <a:off x="6495669" y="8727960"/>
            <a:ext cx="8611063" cy="51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  <a:r>
              <a:rPr lang="en-US" sz="2546">
                <a:solidFill>
                  <a:srgbClr val="03989E"/>
                </a:solidFill>
                <a:latin typeface="Overpass Light"/>
              </a:rPr>
              <a:t>presented by: Tahani Alqahtani, Amani Albalawi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740015"/>
            <a:ext cx="2776445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6"/>
                </a:solidFill>
                <a:latin typeface="Tenor Sans"/>
              </a:rPr>
              <a:t>DEEP LEARNING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FFFFF6"/>
                </a:solidFill>
                <a:latin typeface="Tenor Sans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3902" y="2621548"/>
            <a:ext cx="10095398" cy="252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8"/>
              </a:lnSpc>
            </a:pPr>
            <a:r>
              <a:rPr lang="en-US" sz="5961" spc="-238">
                <a:solidFill>
                  <a:srgbClr val="03989E"/>
                </a:solidFill>
                <a:latin typeface="Tenor Sans"/>
              </a:rPr>
              <a:t>Detecting Indications for recovery from coma System with OpenCV and Keras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رسم تخطيطي 7"/>
          <p:cNvGraphicFramePr/>
          <p:nvPr>
            <p:extLst>
              <p:ext uri="{D42A27DB-BD31-4B8C-83A1-F6EECF244321}">
                <p14:modId xmlns:p14="http://schemas.microsoft.com/office/powerpoint/2010/main" val="1801070672"/>
              </p:ext>
            </p:extLst>
          </p:nvPr>
        </p:nvGraphicFramePr>
        <p:xfrm>
          <a:off x="11658600" y="6733502"/>
          <a:ext cx="1029890" cy="110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351468" y="2600429"/>
            <a:ext cx="10908277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5"/>
              </a:lnSpc>
              <a:spcBef>
                <a:spcPct val="0"/>
              </a:spcBef>
            </a:pPr>
            <a:r>
              <a:rPr lang="en-US" sz="9600" dirty="0">
                <a:ln w="0"/>
                <a:solidFill>
                  <a:srgbClr val="54B3B8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 Tight Medium"/>
              </a:rPr>
              <a:t>Thank you for listening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1580" y="5664923"/>
            <a:ext cx="11428052" cy="10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6"/>
              </a:lnSpc>
              <a:spcBef>
                <a:spcPct val="0"/>
              </a:spcBef>
            </a:pPr>
            <a:r>
              <a:rPr lang="en-US" sz="9457" dirty="0">
                <a:ln w="0"/>
                <a:solidFill>
                  <a:srgbClr val="54B3B8"/>
                </a:solidFill>
                <a:latin typeface="Agrandir Tight Medium"/>
              </a:rPr>
              <a:t>______________________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6515" y="6742039"/>
            <a:ext cx="449818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3989E"/>
                </a:solidFill>
                <a:latin typeface="Open Sans"/>
              </a:rPr>
              <a:t>Question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64777" y="4551339"/>
            <a:ext cx="8701537" cy="152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8"/>
              </a:lnSpc>
            </a:pPr>
            <a:r>
              <a:rPr lang="en-US" sz="4348" dirty="0" err="1">
                <a:solidFill>
                  <a:srgbClr val="03989E"/>
                </a:solidFill>
                <a:latin typeface="Open Sans"/>
              </a:rPr>
              <a:t>Tahani</a:t>
            </a:r>
            <a:r>
              <a:rPr lang="en-US" sz="4348" dirty="0">
                <a:solidFill>
                  <a:srgbClr val="03989E"/>
                </a:solidFill>
                <a:latin typeface="Open Sans"/>
              </a:rPr>
              <a:t> </a:t>
            </a:r>
            <a:r>
              <a:rPr lang="en-US" sz="4348" dirty="0" err="1">
                <a:solidFill>
                  <a:srgbClr val="03989E"/>
                </a:solidFill>
                <a:latin typeface="Open Sans"/>
              </a:rPr>
              <a:t>Alqahtani</a:t>
            </a:r>
            <a:endParaRPr lang="en-US" sz="4348" dirty="0">
              <a:solidFill>
                <a:srgbClr val="03989E"/>
              </a:solidFill>
              <a:latin typeface="Open Sans"/>
            </a:endParaRPr>
          </a:p>
          <a:p>
            <a:pPr algn="ctr">
              <a:lnSpc>
                <a:spcPts val="6088"/>
              </a:lnSpc>
            </a:pPr>
            <a:r>
              <a:rPr lang="en-US" sz="4348" dirty="0">
                <a:solidFill>
                  <a:srgbClr val="03989E"/>
                </a:solidFill>
                <a:latin typeface="Open Sans"/>
              </a:rPr>
              <a:t>Amani </a:t>
            </a:r>
            <a:r>
              <a:rPr lang="en-US" sz="4348" dirty="0" err="1">
                <a:solidFill>
                  <a:srgbClr val="03989E"/>
                </a:solidFill>
                <a:latin typeface="Open Sans"/>
              </a:rPr>
              <a:t>Albalawi</a:t>
            </a:r>
            <a:endParaRPr lang="en-US" sz="4348" dirty="0">
              <a:solidFill>
                <a:srgbClr val="03989E"/>
              </a:solidFill>
              <a:latin typeface="Open Sans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12573000" y="5311671"/>
            <a:ext cx="196413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700" b="0" cap="none" spc="0" dirty="0" smtClean="0">
                <a:ln w="0"/>
                <a:solidFill>
                  <a:srgbClr val="54B3B8"/>
                </a:soli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ar-SA" sz="28700" b="0" cap="none" spc="0" dirty="0">
              <a:ln w="0"/>
              <a:solidFill>
                <a:srgbClr val="54B3B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6855" y="1775655"/>
            <a:ext cx="41414" cy="8511345"/>
          </a:xfrm>
          <a:prstGeom prst="rect">
            <a:avLst/>
          </a:prstGeom>
          <a:solidFill>
            <a:srgbClr val="FFFFF6"/>
          </a:solidFill>
        </p:spPr>
      </p:sp>
      <p:grpSp>
        <p:nvGrpSpPr>
          <p:cNvPr id="3" name="Group 3"/>
          <p:cNvGrpSpPr/>
          <p:nvPr/>
        </p:nvGrpSpPr>
        <p:grpSpPr>
          <a:xfrm>
            <a:off x="7958645" y="1775655"/>
            <a:ext cx="812132" cy="812132"/>
            <a:chOff x="0" y="0"/>
            <a:chExt cx="1082842" cy="10828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47349" y="9973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58645" y="5719330"/>
            <a:ext cx="818729" cy="818729"/>
            <a:chOff x="0" y="0"/>
            <a:chExt cx="1091639" cy="109163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91639" cy="109163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8416" y="18416"/>
              <a:ext cx="1054807" cy="105480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51748" y="72296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65797" y="1929308"/>
            <a:ext cx="55950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</a:pPr>
            <a:r>
              <a:rPr lang="en-US" sz="3099">
                <a:solidFill>
                  <a:srgbClr val="FFFFF6"/>
                </a:solidFill>
                <a:latin typeface="Tenor Sans Italics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1261" y="4057027"/>
            <a:ext cx="326691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FFFFF6"/>
                </a:solidFill>
                <a:latin typeface="Tenor Sans Italics"/>
              </a:rPr>
              <a:t>ABOUT DATA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8959" y="5876282"/>
            <a:ext cx="326189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FFFFF6"/>
                </a:solidFill>
                <a:latin typeface="Tenor Sans Italics"/>
              </a:rPr>
              <a:t>ABOUT MODEL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42921" y="3912899"/>
            <a:ext cx="812132" cy="812132"/>
            <a:chOff x="0" y="0"/>
            <a:chExt cx="1082842" cy="108284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7695" y="67898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42921" y="7771239"/>
            <a:ext cx="812132" cy="812132"/>
            <a:chOff x="0" y="0"/>
            <a:chExt cx="1082842" cy="108284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19500" y="-25400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4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431261" y="7924893"/>
            <a:ext cx="361382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FFFFF6"/>
                </a:solidFill>
                <a:latin typeface="Tenor Sans Italics"/>
              </a:rPr>
              <a:t>CONCOLOSION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201" y="1587963"/>
            <a:ext cx="4587972" cy="9525"/>
          </a:xfrm>
          <a:prstGeom prst="rect">
            <a:avLst/>
          </a:prstGeom>
          <a:solidFill>
            <a:srgbClr val="03989E"/>
          </a:solidFill>
        </p:spPr>
      </p:sp>
      <p:sp>
        <p:nvSpPr>
          <p:cNvPr id="3" name="TextBox 3"/>
          <p:cNvSpPr txBox="1"/>
          <p:nvPr/>
        </p:nvSpPr>
        <p:spPr>
          <a:xfrm>
            <a:off x="460201" y="469900"/>
            <a:ext cx="9759502" cy="93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9"/>
              </a:lnSpc>
            </a:pPr>
            <a:r>
              <a:rPr lang="en-US" sz="4999">
                <a:solidFill>
                  <a:srgbClr val="03989E"/>
                </a:solidFill>
                <a:latin typeface="Agrandir Narrow Medium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413" y="1796794"/>
            <a:ext cx="11599383" cy="251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7"/>
              </a:lnSpc>
            </a:pPr>
            <a:r>
              <a:rPr lang="en-US" sz="2671">
                <a:solidFill>
                  <a:srgbClr val="03989E"/>
                </a:solidFill>
                <a:latin typeface="Tenor Sans"/>
              </a:rPr>
              <a:t>With this Python project, we will be making a model detection system.</a:t>
            </a:r>
          </a:p>
          <a:p>
            <a:pPr algn="just">
              <a:lnSpc>
                <a:spcPts val="4007"/>
              </a:lnSpc>
            </a:pPr>
            <a:r>
              <a:rPr lang="en-US" sz="2671">
                <a:solidFill>
                  <a:srgbClr val="03989E"/>
                </a:solidFill>
                <a:latin typeface="Tenor Sans"/>
              </a:rPr>
              <a:t>helps to detect if patient opening  eyes, where the doctors give </a:t>
            </a:r>
          </a:p>
          <a:p>
            <a:pPr algn="just">
              <a:lnSpc>
                <a:spcPts val="4007"/>
              </a:lnSpc>
            </a:pPr>
            <a:r>
              <a:rPr lang="en-US" sz="2671">
                <a:solidFill>
                  <a:srgbClr val="03989E"/>
                </a:solidFill>
                <a:latin typeface="Tenor Sans"/>
              </a:rPr>
              <a:t>a warning that the patient has opened his eyes.</a:t>
            </a:r>
          </a:p>
          <a:p>
            <a:pPr algn="just">
              <a:lnSpc>
                <a:spcPts val="4007"/>
              </a:lnSpc>
            </a:pPr>
            <a:r>
              <a:rPr lang="en-US" sz="2671">
                <a:solidFill>
                  <a:srgbClr val="03989E"/>
                </a:solidFill>
                <a:latin typeface="Tenor Sans"/>
              </a:rPr>
              <a:t>So, to detect this case we will build a system using Python, OpenCV, and Keras which will alert the doctor when patient he opened his eyes.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155124" y="5143500"/>
            <a:ext cx="4734751" cy="3792387"/>
            <a:chOff x="0" y="0"/>
            <a:chExt cx="16978896" cy="135995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78895" cy="13599561"/>
            </a:xfrm>
            <a:custGeom>
              <a:avLst/>
              <a:gdLst/>
              <a:ahLst/>
              <a:cxnLst/>
              <a:rect l="l" t="t" r="r" b="b"/>
              <a:pathLst>
                <a:path w="16978895" h="13599561">
                  <a:moveTo>
                    <a:pt x="0" y="0"/>
                  </a:moveTo>
                  <a:lnTo>
                    <a:pt x="0" y="13599561"/>
                  </a:lnTo>
                  <a:lnTo>
                    <a:pt x="16978895" y="13599561"/>
                  </a:lnTo>
                  <a:lnTo>
                    <a:pt x="16978895" y="0"/>
                  </a:lnTo>
                  <a:lnTo>
                    <a:pt x="0" y="0"/>
                  </a:lnTo>
                  <a:close/>
                  <a:moveTo>
                    <a:pt x="16917935" y="13538600"/>
                  </a:moveTo>
                  <a:lnTo>
                    <a:pt x="59690" y="13538600"/>
                  </a:lnTo>
                  <a:lnTo>
                    <a:pt x="59690" y="59690"/>
                  </a:lnTo>
                  <a:lnTo>
                    <a:pt x="16917935" y="59690"/>
                  </a:lnTo>
                  <a:lnTo>
                    <a:pt x="16917935" y="13538600"/>
                  </a:lnTo>
                  <a:close/>
                </a:path>
              </a:pathLst>
            </a:custGeom>
            <a:solidFill>
              <a:srgbClr val="94B28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5937" b="15937"/>
          <a:stretch>
            <a:fillRect/>
          </a:stretch>
        </p:blipFill>
        <p:spPr>
          <a:xfrm>
            <a:off x="460201" y="5541689"/>
            <a:ext cx="10446647" cy="33941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1633" r="11633"/>
          <a:stretch>
            <a:fillRect/>
          </a:stretch>
        </p:blipFill>
        <p:spPr>
          <a:xfrm>
            <a:off x="12155124" y="5143500"/>
            <a:ext cx="4863476" cy="3792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9929" y="2138627"/>
            <a:ext cx="3711595" cy="90739"/>
          </a:xfrm>
          <a:prstGeom prst="rect">
            <a:avLst/>
          </a:prstGeom>
          <a:solidFill>
            <a:srgbClr val="03989E"/>
          </a:solidFill>
        </p:spPr>
      </p:sp>
      <p:grpSp>
        <p:nvGrpSpPr>
          <p:cNvPr id="3" name="Group 3"/>
          <p:cNvGrpSpPr/>
          <p:nvPr/>
        </p:nvGrpSpPr>
        <p:grpSpPr>
          <a:xfrm>
            <a:off x="1252043" y="6170889"/>
            <a:ext cx="4417088" cy="2428827"/>
            <a:chOff x="0" y="0"/>
            <a:chExt cx="5889450" cy="323843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889450" cy="3238436"/>
            </a:xfrm>
            <a:prstGeom prst="rect">
              <a:avLst/>
            </a:prstGeom>
            <a:solidFill>
              <a:srgbClr val="0398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38436" y="1518922"/>
              <a:ext cx="4612577" cy="115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3"/>
                </a:lnSpc>
              </a:pPr>
              <a:r>
                <a:rPr lang="en-US" sz="2869">
                  <a:solidFill>
                    <a:srgbClr val="FFFFF6"/>
                  </a:solidFill>
                  <a:latin typeface="Open Sans Extra Bold"/>
                </a:rPr>
                <a:t>open and closed eyes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38436" y="560086"/>
              <a:ext cx="4562666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9"/>
                </a:lnSpc>
              </a:pPr>
              <a:r>
                <a:rPr lang="en-US" sz="3390">
                  <a:solidFill>
                    <a:srgbClr val="FFFFF6"/>
                  </a:solidFill>
                  <a:latin typeface="Open Sans Extra Bold"/>
                </a:rPr>
                <a:t>cateogries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58170" y="2979673"/>
            <a:ext cx="4421921" cy="2419410"/>
            <a:chOff x="0" y="0"/>
            <a:chExt cx="5895894" cy="322588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5895894" cy="3225881"/>
            </a:xfrm>
            <a:prstGeom prst="rect">
              <a:avLst/>
            </a:prstGeom>
            <a:solidFill>
              <a:srgbClr val="03989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83835" y="620796"/>
              <a:ext cx="4528225" cy="1589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0"/>
                </a:lnSpc>
              </a:pPr>
              <a:r>
                <a:rPr lang="en-US" sz="3493">
                  <a:solidFill>
                    <a:srgbClr val="FFFFF6"/>
                  </a:solidFill>
                  <a:latin typeface="Open Sans Light Bold"/>
                </a:rPr>
                <a:t>Size : +1400 image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64190" y="0"/>
            <a:ext cx="9623810" cy="10287000"/>
            <a:chOff x="0" y="0"/>
            <a:chExt cx="2829066" cy="3024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29066" cy="3024021"/>
            </a:xfrm>
            <a:custGeom>
              <a:avLst/>
              <a:gdLst/>
              <a:ahLst/>
              <a:cxnLst/>
              <a:rect l="l" t="t" r="r" b="b"/>
              <a:pathLst>
                <a:path w="2829066" h="3024021">
                  <a:moveTo>
                    <a:pt x="0" y="0"/>
                  </a:moveTo>
                  <a:lnTo>
                    <a:pt x="2829066" y="0"/>
                  </a:lnTo>
                  <a:lnTo>
                    <a:pt x="2829066" y="3024021"/>
                  </a:lnTo>
                  <a:lnTo>
                    <a:pt x="0" y="3024021"/>
                  </a:lnTo>
                  <a:close/>
                </a:path>
              </a:pathLst>
            </a:custGeom>
            <a:solidFill>
              <a:srgbClr val="03989E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51000"/>
          </a:blip>
          <a:srcRect l="24230" r="21308"/>
          <a:stretch>
            <a:fillRect/>
          </a:stretch>
        </p:blipFill>
        <p:spPr>
          <a:xfrm>
            <a:off x="8664190" y="0"/>
            <a:ext cx="10430659" cy="1090965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-2533071" y="910801"/>
            <a:ext cx="9429310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>
                <a:solidFill>
                  <a:srgbClr val="03989E"/>
                </a:solidFill>
                <a:latin typeface="Agrandir Narrow Medium"/>
              </a:rPr>
              <a:t>About Data: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121" y="5600401"/>
            <a:ext cx="4116658" cy="3059068"/>
            <a:chOff x="0" y="0"/>
            <a:chExt cx="5488877" cy="4078758"/>
          </a:xfrm>
        </p:grpSpPr>
        <p:sp>
          <p:nvSpPr>
            <p:cNvPr id="3" name="TextBox 3"/>
            <p:cNvSpPr txBox="1"/>
            <p:nvPr/>
          </p:nvSpPr>
          <p:spPr>
            <a:xfrm>
              <a:off x="0" y="625148"/>
              <a:ext cx="5488877" cy="228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9"/>
                </a:lnSpc>
              </a:pPr>
              <a:r>
                <a:rPr lang="en-US" sz="4999">
                  <a:solidFill>
                    <a:srgbClr val="FFFFF6"/>
                  </a:solidFill>
                  <a:latin typeface="Agrandir Narrow Medium"/>
                </a:rPr>
                <a:t>Preparing Base Model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0"/>
              <a:ext cx="2386033" cy="19302"/>
            </a:xfrm>
            <a:prstGeom prst="rect">
              <a:avLst/>
            </a:prstGeom>
            <a:solidFill>
              <a:srgbClr val="FFFF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587903"/>
              <a:ext cx="5488877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2471" y="1028700"/>
            <a:ext cx="4480224" cy="8226129"/>
            <a:chOff x="0" y="0"/>
            <a:chExt cx="5973632" cy="1096817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899317" cy="2918915"/>
              <a:chOff x="0" y="0"/>
              <a:chExt cx="11322370" cy="56021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22369" cy="5602180"/>
              </a:xfrm>
              <a:custGeom>
                <a:avLst/>
                <a:gdLst/>
                <a:ahLst/>
                <a:cxnLst/>
                <a:rect l="l" t="t" r="r" b="b"/>
                <a:pathLst>
                  <a:path w="11322369" h="5602180">
                    <a:moveTo>
                      <a:pt x="0" y="0"/>
                    </a:moveTo>
                    <a:lnTo>
                      <a:pt x="0" y="5602180"/>
                    </a:lnTo>
                    <a:lnTo>
                      <a:pt x="11322369" y="5602180"/>
                    </a:lnTo>
                    <a:lnTo>
                      <a:pt x="11322369" y="0"/>
                    </a:lnTo>
                    <a:lnTo>
                      <a:pt x="0" y="0"/>
                    </a:lnTo>
                    <a:close/>
                    <a:moveTo>
                      <a:pt x="11261410" y="5541220"/>
                    </a:moveTo>
                    <a:lnTo>
                      <a:pt x="59690" y="5541220"/>
                    </a:lnTo>
                    <a:lnTo>
                      <a:pt x="59690" y="59690"/>
                    </a:lnTo>
                    <a:lnTo>
                      <a:pt x="11261410" y="59690"/>
                    </a:lnTo>
                    <a:lnTo>
                      <a:pt x="11261410" y="5541220"/>
                    </a:ln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257434"/>
              <a:ext cx="5973632" cy="1974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9"/>
                </a:lnSpc>
              </a:pPr>
              <a:r>
                <a:rPr lang="en-US" sz="4568">
                  <a:solidFill>
                    <a:srgbClr val="FFFFF6"/>
                  </a:solidFill>
                  <a:latin typeface="Tenor Sans"/>
                </a:rPr>
                <a:t>Data augmentation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3963170"/>
              <a:ext cx="5973632" cy="2991127"/>
              <a:chOff x="0" y="0"/>
              <a:chExt cx="14045931" cy="703310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045932" cy="7033101"/>
              </a:xfrm>
              <a:custGeom>
                <a:avLst/>
                <a:gdLst/>
                <a:ahLst/>
                <a:cxnLst/>
                <a:rect l="l" t="t" r="r" b="b"/>
                <a:pathLst>
                  <a:path w="14045932" h="7033101">
                    <a:moveTo>
                      <a:pt x="0" y="0"/>
                    </a:moveTo>
                    <a:lnTo>
                      <a:pt x="0" y="7033101"/>
                    </a:lnTo>
                    <a:lnTo>
                      <a:pt x="14045932" y="7033101"/>
                    </a:lnTo>
                    <a:lnTo>
                      <a:pt x="14045932" y="0"/>
                    </a:lnTo>
                    <a:lnTo>
                      <a:pt x="0" y="0"/>
                    </a:lnTo>
                    <a:close/>
                    <a:moveTo>
                      <a:pt x="13984971" y="6972141"/>
                    </a:moveTo>
                    <a:lnTo>
                      <a:pt x="59690" y="6972141"/>
                    </a:lnTo>
                    <a:lnTo>
                      <a:pt x="59690" y="59690"/>
                    </a:lnTo>
                    <a:lnTo>
                      <a:pt x="13984971" y="59690"/>
                    </a:lnTo>
                    <a:lnTo>
                      <a:pt x="13984971" y="6972141"/>
                    </a:ln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32576" y="3915545"/>
              <a:ext cx="5034166" cy="289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6"/>
                </a:lnSpc>
              </a:pPr>
              <a:r>
                <a:rPr lang="en-US" sz="4482">
                  <a:solidFill>
                    <a:srgbClr val="FFFFF6"/>
                  </a:solidFill>
                  <a:latin typeface="Tenor Sans"/>
                </a:rPr>
                <a:t>performing transfer learning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7977046"/>
              <a:ext cx="5973632" cy="2991127"/>
              <a:chOff x="0" y="0"/>
              <a:chExt cx="14045931" cy="70331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045932" cy="7033101"/>
              </a:xfrm>
              <a:custGeom>
                <a:avLst/>
                <a:gdLst/>
                <a:ahLst/>
                <a:cxnLst/>
                <a:rect l="l" t="t" r="r" b="b"/>
                <a:pathLst>
                  <a:path w="14045932" h="7033101">
                    <a:moveTo>
                      <a:pt x="0" y="0"/>
                    </a:moveTo>
                    <a:lnTo>
                      <a:pt x="0" y="7033101"/>
                    </a:lnTo>
                    <a:lnTo>
                      <a:pt x="14045932" y="7033101"/>
                    </a:lnTo>
                    <a:lnTo>
                      <a:pt x="14045932" y="0"/>
                    </a:lnTo>
                    <a:lnTo>
                      <a:pt x="0" y="0"/>
                    </a:lnTo>
                    <a:close/>
                    <a:moveTo>
                      <a:pt x="13984971" y="6972141"/>
                    </a:moveTo>
                    <a:lnTo>
                      <a:pt x="59690" y="6972141"/>
                    </a:lnTo>
                    <a:lnTo>
                      <a:pt x="59690" y="59690"/>
                    </a:lnTo>
                    <a:lnTo>
                      <a:pt x="13984971" y="59690"/>
                    </a:lnTo>
                    <a:lnTo>
                      <a:pt x="13984971" y="6972141"/>
                    </a:ln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8480789"/>
              <a:ext cx="5973632" cy="2055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62"/>
                </a:lnSpc>
                <a:spcBef>
                  <a:spcPct val="0"/>
                </a:spcBef>
              </a:pPr>
              <a:r>
                <a:rPr lang="en-US" sz="4473">
                  <a:solidFill>
                    <a:srgbClr val="FFFFF6"/>
                  </a:solidFill>
                  <a:latin typeface="Tenor Sans"/>
                </a:rPr>
                <a:t> Rescale pixel values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01781" y="5737284"/>
            <a:ext cx="4996557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enor Sans Bold"/>
              </a:rPr>
              <a:t>Compilation of the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789650" y="2515554"/>
            <a:ext cx="812132" cy="812132"/>
            <a:chOff x="0" y="0"/>
            <a:chExt cx="1082842" cy="10828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47349" y="9973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89650" y="4099956"/>
            <a:ext cx="812132" cy="812132"/>
            <a:chOff x="0" y="0"/>
            <a:chExt cx="1082842" cy="10828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7695" y="67898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83052" y="5775384"/>
            <a:ext cx="818729" cy="818729"/>
            <a:chOff x="0" y="0"/>
            <a:chExt cx="1091639" cy="109163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91639" cy="1091639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8416" y="18416"/>
              <a:ext cx="1054807" cy="105480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51748" y="72296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783052" y="7381655"/>
            <a:ext cx="812132" cy="812132"/>
            <a:chOff x="0" y="0"/>
            <a:chExt cx="1082842" cy="108284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82842" cy="108284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6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8268" y="18268"/>
              <a:ext cx="1046307" cy="104630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319500" y="-25400"/>
              <a:ext cx="388144" cy="8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5"/>
                </a:lnSpc>
              </a:pPr>
              <a:r>
                <a:rPr lang="en-US" sz="3911">
                  <a:solidFill>
                    <a:srgbClr val="FFFFF6"/>
                  </a:solidFill>
                  <a:latin typeface="Open Sans Extra Bold"/>
                </a:rPr>
                <a:t>4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08082" y="2515554"/>
            <a:ext cx="5532586" cy="563504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03960" y="460375"/>
            <a:ext cx="8382446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3989E"/>
                </a:solidFill>
                <a:latin typeface="Agrandir Narrow Medium"/>
              </a:rPr>
              <a:t>Performing Transfer Learning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81393" y="2400285"/>
            <a:ext cx="359166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enor Sans Bold"/>
              </a:rPr>
              <a:t>Transfer Learning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19331" y="3047968"/>
            <a:ext cx="3715793" cy="43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enor Sans Bold"/>
              </a:rPr>
              <a:t>(MobileNet V2 model)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2286" y="4052331"/>
            <a:ext cx="4722465" cy="132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enor Sans Bold"/>
              </a:rPr>
              <a:t>Freezing the pre-trained</a:t>
            </a:r>
          </a:p>
          <a:p>
            <a:pPr algn="ctr">
              <a:lnSpc>
                <a:spcPts val="2790"/>
              </a:lnSpc>
              <a:spcBef>
                <a:spcPct val="0"/>
              </a:spcBef>
            </a:pPr>
            <a:r>
              <a:rPr lang="en-US" sz="2146">
                <a:solidFill>
                  <a:srgbClr val="000000"/>
                </a:solidFill>
                <a:latin typeface="Tenor Sans Bold"/>
              </a:rPr>
              <a:t>MobileNet V2</a:t>
            </a:r>
          </a:p>
          <a:p>
            <a:pPr algn="ctr">
              <a:lnSpc>
                <a:spcPts val="3519"/>
              </a:lnSpc>
              <a:spcBef>
                <a:spcPct val="0"/>
              </a:spcBef>
            </a:pPr>
            <a:endParaRPr lang="en-US" sz="2146">
              <a:solidFill>
                <a:srgbClr val="000000"/>
              </a:solidFill>
              <a:latin typeface="Tenor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019331" y="7246066"/>
            <a:ext cx="3806726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enor Sans Bold"/>
              </a:rPr>
              <a:t>Fitting the Dataset 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enor Sans Bold"/>
              </a:rPr>
              <a:t>into the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27056"/>
            <a:ext cx="6683892" cy="3495423"/>
            <a:chOff x="0" y="0"/>
            <a:chExt cx="8911856" cy="466056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911856" cy="4660564"/>
              <a:chOff x="0" y="0"/>
              <a:chExt cx="23968546" cy="125346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968546" cy="12534643"/>
              </a:xfrm>
              <a:custGeom>
                <a:avLst/>
                <a:gdLst/>
                <a:ahLst/>
                <a:cxnLst/>
                <a:rect l="l" t="t" r="r" b="b"/>
                <a:pathLst>
                  <a:path w="23968546" h="12534643">
                    <a:moveTo>
                      <a:pt x="0" y="0"/>
                    </a:moveTo>
                    <a:lnTo>
                      <a:pt x="0" y="12534643"/>
                    </a:lnTo>
                    <a:lnTo>
                      <a:pt x="23968546" y="12534643"/>
                    </a:lnTo>
                    <a:lnTo>
                      <a:pt x="23968546" y="0"/>
                    </a:lnTo>
                    <a:lnTo>
                      <a:pt x="0" y="0"/>
                    </a:lnTo>
                    <a:close/>
                    <a:moveTo>
                      <a:pt x="23907586" y="12473684"/>
                    </a:moveTo>
                    <a:lnTo>
                      <a:pt x="59690" y="12473684"/>
                    </a:lnTo>
                    <a:lnTo>
                      <a:pt x="59690" y="59690"/>
                    </a:lnTo>
                    <a:lnTo>
                      <a:pt x="23907586" y="59690"/>
                    </a:lnTo>
                    <a:lnTo>
                      <a:pt x="23907586" y="12473684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560" r="3560"/>
            <a:stretch>
              <a:fillRect/>
            </a:stretch>
          </p:blipFill>
          <p:spPr>
            <a:xfrm>
              <a:off x="122211" y="45712"/>
              <a:ext cx="8667434" cy="446152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960590" y="3458323"/>
            <a:ext cx="6719888" cy="3556984"/>
            <a:chOff x="0" y="0"/>
            <a:chExt cx="23468739" cy="124225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68740" cy="12422518"/>
            </a:xfrm>
            <a:custGeom>
              <a:avLst/>
              <a:gdLst/>
              <a:ahLst/>
              <a:cxnLst/>
              <a:rect l="l" t="t" r="r" b="b"/>
              <a:pathLst>
                <a:path w="23468740" h="12422518">
                  <a:moveTo>
                    <a:pt x="0" y="0"/>
                  </a:moveTo>
                  <a:lnTo>
                    <a:pt x="0" y="12422518"/>
                  </a:lnTo>
                  <a:lnTo>
                    <a:pt x="23468740" y="12422518"/>
                  </a:lnTo>
                  <a:lnTo>
                    <a:pt x="23468740" y="0"/>
                  </a:lnTo>
                  <a:lnTo>
                    <a:pt x="0" y="0"/>
                  </a:lnTo>
                  <a:close/>
                  <a:moveTo>
                    <a:pt x="23407779" y="12361558"/>
                  </a:moveTo>
                  <a:lnTo>
                    <a:pt x="59690" y="12361558"/>
                  </a:lnTo>
                  <a:lnTo>
                    <a:pt x="59690" y="59690"/>
                  </a:lnTo>
                  <a:lnTo>
                    <a:pt x="23407779" y="59690"/>
                  </a:lnTo>
                  <a:lnTo>
                    <a:pt x="23407779" y="12361558"/>
                  </a:lnTo>
                  <a:close/>
                </a:path>
              </a:pathLst>
            </a:custGeom>
            <a:solidFill>
              <a:srgbClr val="03989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98956" y="3553975"/>
            <a:ext cx="6443156" cy="333357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52665" y="7893710"/>
            <a:ext cx="14182670" cy="3798611"/>
            <a:chOff x="0" y="0"/>
            <a:chExt cx="18910227" cy="50648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8910227" cy="417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Test accuracy : 0.984375</a:t>
              </a:r>
            </a:p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Train accuracy : 0.96622</a:t>
              </a:r>
            </a:p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Validation accuracy : 0.9598</a:t>
              </a:r>
            </a:p>
            <a:p>
              <a:pPr algn="ctr">
                <a:lnSpc>
                  <a:spcPts val="4160"/>
                </a:lnSpc>
              </a:pPr>
              <a:endParaRPr lang="en-US" sz="3200">
                <a:solidFill>
                  <a:srgbClr val="687D60"/>
                </a:solidFill>
                <a:latin typeface="Tenor Sans Bold"/>
              </a:endParaRPr>
            </a:p>
            <a:p>
              <a:pPr algn="ctr">
                <a:lnSpc>
                  <a:spcPts val="4160"/>
                </a:lnSpc>
              </a:pPr>
              <a:endParaRPr lang="en-US" sz="3200">
                <a:solidFill>
                  <a:srgbClr val="687D60"/>
                </a:solidFill>
                <a:latin typeface="Tenor Sans Bold"/>
              </a:endParaRPr>
            </a:p>
            <a:p>
              <a:pPr algn="ctr">
                <a:lnSpc>
                  <a:spcPts val="4160"/>
                </a:lnSpc>
              </a:pPr>
              <a:endParaRPr lang="en-US" sz="3200">
                <a:solidFill>
                  <a:srgbClr val="687D60"/>
                </a:solidFill>
                <a:latin typeface="Tenor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573959"/>
              <a:ext cx="18910227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78309" y="216571"/>
            <a:ext cx="4609691" cy="2295506"/>
            <a:chOff x="0" y="0"/>
            <a:chExt cx="6146254" cy="306067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782257" cy="3060675"/>
              <a:chOff x="0" y="0"/>
              <a:chExt cx="23468739" cy="124225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468740" cy="12422518"/>
              </a:xfrm>
              <a:custGeom>
                <a:avLst/>
                <a:gdLst/>
                <a:ahLst/>
                <a:cxnLst/>
                <a:rect l="l" t="t" r="r" b="b"/>
                <a:pathLst>
                  <a:path w="23468740" h="12422518">
                    <a:moveTo>
                      <a:pt x="0" y="0"/>
                    </a:moveTo>
                    <a:lnTo>
                      <a:pt x="0" y="12422518"/>
                    </a:lnTo>
                    <a:lnTo>
                      <a:pt x="23468740" y="12422518"/>
                    </a:lnTo>
                    <a:lnTo>
                      <a:pt x="23468740" y="0"/>
                    </a:lnTo>
                    <a:lnTo>
                      <a:pt x="0" y="0"/>
                    </a:lnTo>
                    <a:close/>
                    <a:moveTo>
                      <a:pt x="23407779" y="12361558"/>
                    </a:moveTo>
                    <a:lnTo>
                      <a:pt x="59690" y="12361558"/>
                    </a:lnTo>
                    <a:lnTo>
                      <a:pt x="59690" y="59690"/>
                    </a:lnTo>
                    <a:lnTo>
                      <a:pt x="23407779" y="59690"/>
                    </a:lnTo>
                    <a:lnTo>
                      <a:pt x="23407779" y="12361558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5278" y="89467"/>
              <a:ext cx="5730977" cy="233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079">
                  <a:solidFill>
                    <a:srgbClr val="03989E"/>
                  </a:solidFill>
                  <a:latin typeface="Overpass Light Bold"/>
                </a:rPr>
                <a:t> mobilenetv2</a:t>
              </a:r>
            </a:p>
            <a:p>
              <a:pPr>
                <a:lnSpc>
                  <a:spcPts val="4619"/>
                </a:lnSpc>
              </a:pPr>
              <a:r>
                <a:rPr lang="en-US" sz="3079">
                  <a:solidFill>
                    <a:srgbClr val="03989E"/>
                  </a:solidFill>
                  <a:latin typeface="Overpass Light"/>
                </a:rPr>
                <a:t>*optimizer= Adam</a:t>
              </a:r>
            </a:p>
            <a:p>
              <a:pPr>
                <a:lnSpc>
                  <a:spcPts val="4619"/>
                </a:lnSpc>
                <a:spcBef>
                  <a:spcPct val="0"/>
                </a:spcBef>
              </a:pPr>
              <a:r>
                <a:rPr lang="en-US" sz="3079">
                  <a:solidFill>
                    <a:srgbClr val="03989E"/>
                  </a:solidFill>
                  <a:latin typeface="Overpass Light"/>
                </a:rPr>
                <a:t>*initial_epochs = 10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661990" y="92075"/>
            <a:ext cx="942931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>
                <a:solidFill>
                  <a:srgbClr val="03989E"/>
                </a:solidFill>
                <a:latin typeface="Agrandir Narrow Medium"/>
              </a:rPr>
              <a:t>Modelling: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2503" y="3703510"/>
            <a:ext cx="7207511" cy="3451530"/>
            <a:chOff x="0" y="0"/>
            <a:chExt cx="9610015" cy="460204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10015" cy="4602040"/>
              <a:chOff x="0" y="0"/>
              <a:chExt cx="25036410" cy="119894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036410" cy="11989426"/>
              </a:xfrm>
              <a:custGeom>
                <a:avLst/>
                <a:gdLst/>
                <a:ahLst/>
                <a:cxnLst/>
                <a:rect l="l" t="t" r="r" b="b"/>
                <a:pathLst>
                  <a:path w="25036410" h="11989426">
                    <a:moveTo>
                      <a:pt x="0" y="0"/>
                    </a:moveTo>
                    <a:lnTo>
                      <a:pt x="0" y="11989426"/>
                    </a:lnTo>
                    <a:lnTo>
                      <a:pt x="25036410" y="11989426"/>
                    </a:lnTo>
                    <a:lnTo>
                      <a:pt x="25036410" y="0"/>
                    </a:lnTo>
                    <a:lnTo>
                      <a:pt x="0" y="0"/>
                    </a:lnTo>
                    <a:close/>
                    <a:moveTo>
                      <a:pt x="24975449" y="11928466"/>
                    </a:moveTo>
                    <a:lnTo>
                      <a:pt x="59690" y="11928466"/>
                    </a:lnTo>
                    <a:lnTo>
                      <a:pt x="59690" y="59690"/>
                    </a:lnTo>
                    <a:lnTo>
                      <a:pt x="24975449" y="59690"/>
                    </a:lnTo>
                    <a:lnTo>
                      <a:pt x="24975449" y="11928466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03" y="205146"/>
              <a:ext cx="9088809" cy="434445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93151" y="3703510"/>
            <a:ext cx="6999576" cy="3451530"/>
            <a:chOff x="0" y="0"/>
            <a:chExt cx="9332769" cy="4602040"/>
          </a:xfrm>
        </p:grpSpPr>
        <p:grpSp>
          <p:nvGrpSpPr>
            <p:cNvPr id="7" name="Group 7"/>
            <p:cNvGrpSpPr/>
            <p:nvPr/>
          </p:nvGrpSpPr>
          <p:grpSpPr>
            <a:xfrm>
              <a:off x="24510" y="0"/>
              <a:ext cx="9308259" cy="4602040"/>
              <a:chOff x="0" y="0"/>
              <a:chExt cx="30654266" cy="1515559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654265" cy="15155591"/>
              </a:xfrm>
              <a:custGeom>
                <a:avLst/>
                <a:gdLst/>
                <a:ahLst/>
                <a:cxnLst/>
                <a:rect l="l" t="t" r="r" b="b"/>
                <a:pathLst>
                  <a:path w="30654265" h="15155591">
                    <a:moveTo>
                      <a:pt x="0" y="0"/>
                    </a:moveTo>
                    <a:lnTo>
                      <a:pt x="0" y="15155591"/>
                    </a:lnTo>
                    <a:lnTo>
                      <a:pt x="30654265" y="15155591"/>
                    </a:lnTo>
                    <a:lnTo>
                      <a:pt x="30654265" y="0"/>
                    </a:lnTo>
                    <a:lnTo>
                      <a:pt x="0" y="0"/>
                    </a:lnTo>
                    <a:close/>
                    <a:moveTo>
                      <a:pt x="30593305" y="15094632"/>
                    </a:moveTo>
                    <a:lnTo>
                      <a:pt x="59690" y="15094632"/>
                    </a:lnTo>
                    <a:lnTo>
                      <a:pt x="59690" y="59690"/>
                    </a:lnTo>
                    <a:lnTo>
                      <a:pt x="30593305" y="59690"/>
                    </a:lnTo>
                    <a:lnTo>
                      <a:pt x="30593305" y="15094632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4759" b="4759"/>
            <a:stretch>
              <a:fillRect/>
            </a:stretch>
          </p:blipFill>
          <p:spPr>
            <a:xfrm>
              <a:off x="0" y="0"/>
              <a:ext cx="9332769" cy="439520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674832" y="7882870"/>
            <a:ext cx="13614287" cy="2750861"/>
            <a:chOff x="0" y="0"/>
            <a:chExt cx="18152383" cy="366781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8152383" cy="277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Test accuracy : 0.9975</a:t>
              </a:r>
            </a:p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Train accuracy : 0.9975</a:t>
              </a:r>
            </a:p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687D60"/>
                  </a:solidFill>
                  <a:latin typeface="Tenor Sans Bold"/>
                </a:rPr>
                <a:t>Validation accuracy : 0.9942528605461121</a:t>
              </a:r>
            </a:p>
            <a:p>
              <a:pPr algn="ctr">
                <a:lnSpc>
                  <a:spcPts val="4160"/>
                </a:lnSpc>
              </a:pPr>
              <a:endParaRPr lang="en-US" sz="3200">
                <a:solidFill>
                  <a:srgbClr val="687D60"/>
                </a:solidFill>
                <a:latin typeface="Tenor Sans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176959"/>
              <a:ext cx="18152383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886868" y="92075"/>
            <a:ext cx="942931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>
                <a:solidFill>
                  <a:srgbClr val="03989E"/>
                </a:solidFill>
                <a:latin typeface="Agrandir Narrow Medium"/>
              </a:rPr>
              <a:t>Model with fine tunning: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678309" y="216571"/>
            <a:ext cx="4609691" cy="2295506"/>
            <a:chOff x="0" y="0"/>
            <a:chExt cx="6146254" cy="306067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82257" cy="3060675"/>
              <a:chOff x="0" y="0"/>
              <a:chExt cx="23468739" cy="124225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468740" cy="12422518"/>
              </a:xfrm>
              <a:custGeom>
                <a:avLst/>
                <a:gdLst/>
                <a:ahLst/>
                <a:cxnLst/>
                <a:rect l="l" t="t" r="r" b="b"/>
                <a:pathLst>
                  <a:path w="23468740" h="12422518">
                    <a:moveTo>
                      <a:pt x="0" y="0"/>
                    </a:moveTo>
                    <a:lnTo>
                      <a:pt x="0" y="12422518"/>
                    </a:lnTo>
                    <a:lnTo>
                      <a:pt x="23468740" y="12422518"/>
                    </a:lnTo>
                    <a:lnTo>
                      <a:pt x="23468740" y="0"/>
                    </a:lnTo>
                    <a:lnTo>
                      <a:pt x="0" y="0"/>
                    </a:lnTo>
                    <a:close/>
                    <a:moveTo>
                      <a:pt x="23407779" y="12361558"/>
                    </a:moveTo>
                    <a:lnTo>
                      <a:pt x="59690" y="12361558"/>
                    </a:lnTo>
                    <a:lnTo>
                      <a:pt x="59690" y="59690"/>
                    </a:lnTo>
                    <a:lnTo>
                      <a:pt x="23407779" y="59690"/>
                    </a:lnTo>
                    <a:lnTo>
                      <a:pt x="23407779" y="12361558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5278" y="89467"/>
              <a:ext cx="5730977" cy="233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079">
                  <a:solidFill>
                    <a:srgbClr val="03989E"/>
                  </a:solidFill>
                  <a:latin typeface="Overpass Light Bold"/>
                </a:rPr>
                <a:t> mobilenetv2</a:t>
              </a:r>
            </a:p>
            <a:p>
              <a:pPr>
                <a:lnSpc>
                  <a:spcPts val="4619"/>
                </a:lnSpc>
              </a:pPr>
              <a:r>
                <a:rPr lang="en-US" sz="3079">
                  <a:solidFill>
                    <a:srgbClr val="03989E"/>
                  </a:solidFill>
                  <a:latin typeface="Overpass Light"/>
                </a:rPr>
                <a:t>*optimizer= RMSprop</a:t>
              </a:r>
            </a:p>
            <a:p>
              <a:pPr>
                <a:lnSpc>
                  <a:spcPts val="4619"/>
                </a:lnSpc>
                <a:spcBef>
                  <a:spcPct val="0"/>
                </a:spcBef>
              </a:pPr>
              <a:r>
                <a:rPr lang="en-US" sz="3079">
                  <a:solidFill>
                    <a:srgbClr val="03989E"/>
                  </a:solidFill>
                  <a:latin typeface="Overpass Light"/>
                </a:rPr>
                <a:t>*initial_epochs = +5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831" y="181229"/>
            <a:ext cx="522405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82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0" y="66929"/>
            <a:ext cx="5224053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6"/>
                </a:solidFill>
                <a:latin typeface="Agrandir Narrow Medium"/>
              </a:rPr>
              <a:t>Concolusion</a:t>
            </a:r>
          </a:p>
        </p:txBody>
      </p:sp>
      <p:pic>
        <p:nvPicPr>
          <p:cNvPr id="4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09700"/>
            <a:ext cx="13106400" cy="6934200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218</Words>
  <Application>Microsoft Office PowerPoint</Application>
  <PresentationFormat>مخصص</PresentationFormat>
  <Paragraphs>59</Paragraphs>
  <Slides>10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12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23" baseType="lpstr">
      <vt:lpstr>Open Sans Extra Bold</vt:lpstr>
      <vt:lpstr>Tenor Sans Bold</vt:lpstr>
      <vt:lpstr>Overpass Light</vt:lpstr>
      <vt:lpstr>Arial</vt:lpstr>
      <vt:lpstr>Tenor Sans</vt:lpstr>
      <vt:lpstr>Open Sans Light Bold</vt:lpstr>
      <vt:lpstr>Calibri</vt:lpstr>
      <vt:lpstr>Overpass Light Bold</vt:lpstr>
      <vt:lpstr>Agrandir Tight Medium</vt:lpstr>
      <vt:lpstr>Agrandir Narrow Medium</vt:lpstr>
      <vt:lpstr>Tenor Sans Italics</vt:lpstr>
      <vt:lpstr>Open Sans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Presentation</dc:title>
  <dc:creator>°•.♥.•° Um Raneem°•.♥.•°</dc:creator>
  <cp:lastModifiedBy>°•.♥.•° Um Raneem°•.♥.•°</cp:lastModifiedBy>
  <cp:revision>3</cp:revision>
  <dcterms:created xsi:type="dcterms:W3CDTF">2006-08-16T00:00:00Z</dcterms:created>
  <dcterms:modified xsi:type="dcterms:W3CDTF">2022-01-16T13:08:06Z</dcterms:modified>
  <dc:identifier>DAE1Qf9Oej8</dc:identifier>
</cp:coreProperties>
</file>